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259" r:id="rId21"/>
    <p:sldId id="274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15" r:id="rId31"/>
    <p:sldId id="340" r:id="rId32"/>
    <p:sldId id="316" r:id="rId33"/>
    <p:sldId id="341" r:id="rId34"/>
    <p:sldId id="342" r:id="rId35"/>
    <p:sldId id="343" r:id="rId36"/>
    <p:sldId id="354" r:id="rId37"/>
    <p:sldId id="326" r:id="rId38"/>
    <p:sldId id="317" r:id="rId39"/>
    <p:sldId id="327" r:id="rId40"/>
    <p:sldId id="318" r:id="rId41"/>
    <p:sldId id="328" r:id="rId42"/>
    <p:sldId id="319" r:id="rId43"/>
    <p:sldId id="329" r:id="rId44"/>
    <p:sldId id="320" r:id="rId45"/>
    <p:sldId id="330" r:id="rId46"/>
    <p:sldId id="321" r:id="rId47"/>
    <p:sldId id="331" r:id="rId48"/>
    <p:sldId id="260" r:id="rId49"/>
    <p:sldId id="279" r:id="rId50"/>
    <p:sldId id="280" r:id="rId51"/>
    <p:sldId id="281" r:id="rId52"/>
    <p:sldId id="291" r:id="rId53"/>
    <p:sldId id="292" r:id="rId54"/>
    <p:sldId id="282" r:id="rId55"/>
    <p:sldId id="295" r:id="rId56"/>
    <p:sldId id="296" r:id="rId57"/>
    <p:sldId id="297" r:id="rId58"/>
    <p:sldId id="298" r:id="rId59"/>
    <p:sldId id="299" r:id="rId60"/>
    <p:sldId id="300" r:id="rId61"/>
    <p:sldId id="355" r:id="rId62"/>
    <p:sldId id="356" r:id="rId63"/>
    <p:sldId id="301" r:id="rId64"/>
    <p:sldId id="302" r:id="rId65"/>
    <p:sldId id="357" r:id="rId66"/>
    <p:sldId id="358" r:id="rId67"/>
    <p:sldId id="303" r:id="rId68"/>
    <p:sldId id="364" r:id="rId69"/>
    <p:sldId id="359" r:id="rId70"/>
    <p:sldId id="360" r:id="rId71"/>
    <p:sldId id="361" r:id="rId72"/>
    <p:sldId id="362" r:id="rId73"/>
    <p:sldId id="363" r:id="rId74"/>
    <p:sldId id="306" r:id="rId75"/>
    <p:sldId id="305" r:id="rId76"/>
    <p:sldId id="30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A992BB90-138F-40CE-9896-AA9A4F63FA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882BBF2-37B9-437B-8AFC-9B0D1C577D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9F157-D9B8-4CC0-99FD-F16115DB4CB3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993EA36-7F83-4DE7-A9F5-C726CFF30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47DBAB9-5C0D-4CD8-A2A5-BC03E40C30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9E92F-56E2-43D7-9035-9223661BCC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9804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18B2C-B6D1-4EB9-97AC-0BDDC14BC57B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A0D2A-2EFC-4DA4-B5FD-E2D1A496D0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91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1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napdeal.com/product/asus-blue-zen-power-bank" TargetMode="External"/><Relationship Id="rId3" Type="http://schemas.openxmlformats.org/officeDocument/2006/relationships/hyperlink" Target="https://www.bhphotovideo.com/c/product/1127413-REG/e_flite_eflb30003s30_3000mah_3s_11_1v_30c.html" TargetMode="External"/><Relationship Id="rId7" Type="http://schemas.openxmlformats.org/officeDocument/2006/relationships/hyperlink" Target="http://www.motionrc.com/products/admiral-3300mah" TargetMode="External"/><Relationship Id="rId2" Type="http://schemas.openxmlformats.org/officeDocument/2006/relationships/hyperlink" Target="http://feelgrafix.com/data_images/out/28/984471-box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capstone.eee.metu.edu.tr/projects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shutterstock.com/image-vector/remote-control-antenna-drone-technology-wireless-759977725" TargetMode="External"/><Relationship Id="rId9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3" y="327076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</a:t>
            </a:r>
            <a:r>
              <a:rPr lang="tr-TR" sz="3400" dirty="0" err="1">
                <a:latin typeface="+mn-lt"/>
              </a:rPr>
              <a:t>Goals</a:t>
            </a:r>
            <a:br>
              <a:rPr lang="tr-TR" sz="3400" dirty="0">
                <a:latin typeface="+mn-lt"/>
              </a:rPr>
            </a:br>
            <a:r>
              <a:rPr lang="tr-TR" sz="3400" dirty="0">
                <a:latin typeface="+mn-lt"/>
              </a:rPr>
              <a:t>27.12.2018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78" y="116510"/>
            <a:ext cx="3465443" cy="3488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7036"/>
            <a:ext cx="10515600" cy="3064781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Block Diagram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b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Subsystem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77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r="1430"/>
          <a:stretch/>
        </p:blipFill>
        <p:spPr bwMode="auto">
          <a:xfrm>
            <a:off x="348625" y="779326"/>
            <a:ext cx="9741207" cy="5088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hape 280"/>
          <p:cNvSpPr txBox="1">
            <a:spLocks noGrp="1"/>
          </p:cNvSpPr>
          <p:nvPr>
            <p:ph type="title"/>
          </p:nvPr>
        </p:nvSpPr>
        <p:spPr>
          <a:xfrm>
            <a:off x="-573713" y="482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tr-TR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Robot Side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80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66" y="109411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l="4420"/>
          <a:stretch/>
        </p:blipFill>
        <p:spPr bwMode="auto">
          <a:xfrm>
            <a:off x="502766" y="1417955"/>
            <a:ext cx="9438067" cy="418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00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392"/>
            <a:ext cx="3761045" cy="1325563"/>
          </a:xfrm>
        </p:spPr>
        <p:txBody>
          <a:bodyPr/>
          <a:lstStyle/>
          <a:p>
            <a:pPr algn="ctr"/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82788" y="487679"/>
            <a:ext cx="5056095" cy="53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4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cs typeface="Calibri"/>
                <a:sym typeface="Calibri"/>
              </a:rPr>
              <a:t>Shooting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Motion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Communication Subsystem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Power Supply Subsystem</a:t>
            </a: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Main Processor Subsystem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13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880649"/>
            <a:ext cx="5231662" cy="2942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34" y="429167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95" y="1859010"/>
            <a:ext cx="5308601" cy="2986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803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8" y="2646080"/>
            <a:ext cx="6126176" cy="2692626"/>
          </a:xfrm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" y="2949405"/>
            <a:ext cx="3708401" cy="2085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775345" y="831688"/>
            <a:ext cx="900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Spring actuated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powerful, much energy can be stored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mechanism (wound up, held, and released)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59" y="46195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899" y="1049683"/>
            <a:ext cx="3491202" cy="3273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488" y="1057910"/>
            <a:ext cx="4030165" cy="3085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950672" y="4636131"/>
            <a:ext cx="100614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DC Motors and encoders &amp; 2 Drive Wheels</a:t>
            </a:r>
          </a:p>
          <a:p>
            <a:r>
              <a:rPr lang="en-US" sz="3200" dirty="0"/>
              <a:t>2 Caster Wheels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9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13415"/>
            <a:ext cx="54737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Drive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88" descr="differential drive kinematics ile ilgili görsel sonucu"/>
          <p:cNvPicPr preferRelativeResize="0">
            <a:picLocks noGrp="1"/>
          </p:cNvPicPr>
          <p:nvPr>
            <p:ph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83293" y="2155371"/>
            <a:ext cx="6117953" cy="253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223760" y="2356338"/>
            <a:ext cx="4232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Easy to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Well controlled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122720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128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FM Radio infrastructure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Frequency shift keying with FM carrier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69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0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5DF6A5C-1AB0-4FE6-9053-848CDDD79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2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3A0DE8-BFF5-4E7E-BE69-528E74BF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3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8A0C6D2-8D85-43AD-982B-8A04C8A43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1" y="1057910"/>
            <a:ext cx="3663510" cy="42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31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19B0822-3F48-4B51-A6D9-ADED5C45048E}"/>
              </a:ext>
            </a:extLst>
          </p:cNvPr>
          <p:cNvSpPr/>
          <p:nvPr/>
        </p:nvSpPr>
        <p:spPr>
          <a:xfrm rot="20171515">
            <a:off x="4942519" y="2806295"/>
            <a:ext cx="1324461" cy="17321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D3FFD21-4B5F-4F71-9789-50D5DF64B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645" y="1372926"/>
            <a:ext cx="2629593" cy="1995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AEF0A6-7887-4E99-9CC1-E31A080BE483}"/>
              </a:ext>
            </a:extLst>
          </p:cNvPr>
          <p:cNvSpPr txBox="1"/>
          <p:nvPr/>
        </p:nvSpPr>
        <p:spPr>
          <a:xfrm>
            <a:off x="9683050" y="3288588"/>
            <a:ext cx="197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50 Hz &lt; fn &lt; 20 kHz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C700A-0E45-46E4-B8B8-B4594DBB9BF7}"/>
              </a:ext>
            </a:extLst>
          </p:cNvPr>
          <p:cNvSpPr txBox="1"/>
          <p:nvPr/>
        </p:nvSpPr>
        <p:spPr>
          <a:xfrm>
            <a:off x="6288539" y="1415791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BCA03-0548-44AD-B0E8-4B3D70FA6B4E}"/>
              </a:ext>
            </a:extLst>
          </p:cNvPr>
          <p:cNvSpPr txBox="1"/>
          <p:nvPr/>
        </p:nvSpPr>
        <p:spPr>
          <a:xfrm>
            <a:off x="10332760" y="1351202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6FA94-FCD5-4A25-B173-D4B5B869E1D6}"/>
              </a:ext>
            </a:extLst>
          </p:cNvPr>
          <p:cNvSpPr txBox="1"/>
          <p:nvPr/>
        </p:nvSpPr>
        <p:spPr>
          <a:xfrm>
            <a:off x="8646995" y="1080286"/>
            <a:ext cx="5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FSK</a:t>
            </a:r>
          </a:p>
        </p:txBody>
      </p:sp>
    </p:spTree>
    <p:extLst>
      <p:ext uri="{BB962C8B-B14F-4D97-AF65-F5344CB8AC3E}">
        <p14:creationId xmlns:p14="http://schemas.microsoft.com/office/powerpoint/2010/main" val="2797354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5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F011FC-B876-46FC-8F72-2204EA517AF5}"/>
              </a:ext>
            </a:extLst>
          </p:cNvPr>
          <p:cNvSpPr/>
          <p:nvPr/>
        </p:nvSpPr>
        <p:spPr>
          <a:xfrm>
            <a:off x="4994087" y="3924102"/>
            <a:ext cx="939338" cy="13739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09648-102B-4137-AAB5-898F20294650}"/>
              </a:ext>
            </a:extLst>
          </p:cNvPr>
          <p:cNvSpPr txBox="1"/>
          <p:nvPr/>
        </p:nvSpPr>
        <p:spPr>
          <a:xfrm>
            <a:off x="5919354" y="3822643"/>
            <a:ext cx="2259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87.5 MHz &lt; fc &lt; 108 MHz</a:t>
            </a:r>
          </a:p>
        </p:txBody>
      </p:sp>
    </p:spTree>
    <p:extLst>
      <p:ext uri="{BB962C8B-B14F-4D97-AF65-F5344CB8AC3E}">
        <p14:creationId xmlns:p14="http://schemas.microsoft.com/office/powerpoint/2010/main" val="401719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6E9E63-664A-4D9E-A00C-D681C339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0" t="46811" r="5219" b="1673"/>
          <a:stretch/>
        </p:blipFill>
        <p:spPr>
          <a:xfrm>
            <a:off x="6537031" y="2055814"/>
            <a:ext cx="2935560" cy="2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7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3B6B1-413D-4D56-93B9-E84F062015F7}"/>
              </a:ext>
            </a:extLst>
          </p:cNvPr>
          <p:cNvSpPr/>
          <p:nvPr/>
        </p:nvSpPr>
        <p:spPr>
          <a:xfrm>
            <a:off x="904704" y="4986336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B5C6CFE-81D6-4A22-B401-C4BDEE68E1CF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3233598" y="3765565"/>
            <a:ext cx="372558" cy="355760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637846" y="4699505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2730A0D-62B4-4ADB-AD91-B2286699319B}"/>
              </a:ext>
            </a:extLst>
          </p:cNvPr>
          <p:cNvSpPr/>
          <p:nvPr/>
        </p:nvSpPr>
        <p:spPr>
          <a:xfrm>
            <a:off x="6176982" y="4944368"/>
            <a:ext cx="1810683" cy="455689"/>
          </a:xfrm>
          <a:prstGeom prst="wedgeRectCallout">
            <a:avLst>
              <a:gd name="adj1" fmla="val -66539"/>
              <a:gd name="adj2" fmla="val 1040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wave is transmitter to air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5198682" y="5037890"/>
            <a:ext cx="547094" cy="1324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65AA1-7AB1-4F75-8285-1A43205F6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45" y="1084866"/>
            <a:ext cx="3057654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486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7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3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33814-E122-4B4D-83FE-3634E7530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89" y="1542980"/>
            <a:ext cx="3607724" cy="36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AFF172-900D-41D5-B063-EC37A49DA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77" y="1625342"/>
            <a:ext cx="3134347" cy="31343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37A340-06EC-4DDB-AAC9-9C64AEB6B044}"/>
              </a:ext>
            </a:extLst>
          </p:cNvPr>
          <p:cNvSpPr txBox="1"/>
          <p:nvPr/>
        </p:nvSpPr>
        <p:spPr>
          <a:xfrm>
            <a:off x="6338717" y="4792439"/>
            <a:ext cx="39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Provides FM demodulation and automatic gain control (AGC)</a:t>
            </a:r>
          </a:p>
        </p:txBody>
      </p:sp>
    </p:spTree>
    <p:extLst>
      <p:ext uri="{BB962C8B-B14F-4D97-AF65-F5344CB8AC3E}">
        <p14:creationId xmlns:p14="http://schemas.microsoft.com/office/powerpoint/2010/main" val="378079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9C5418EE-7C3A-412A-9BAF-B0DC7903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8"/>
          <a:stretch/>
        </p:blipFill>
        <p:spPr>
          <a:xfrm>
            <a:off x="2138783" y="1417955"/>
            <a:ext cx="8235951" cy="4792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F981A-DFFB-4BFB-8036-E991B606B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0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ACB84-E044-49F4-AA1D-14B59898F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3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72E71E-9A83-4222-919C-A797A910A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6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1FF8-B79A-41BF-B857-F6C4A0B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25" y="1666006"/>
            <a:ext cx="2675111" cy="2354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C50F2C-0C4C-418F-ACB5-96E7E60A6746}"/>
              </a:ext>
            </a:extLst>
          </p:cNvPr>
          <p:cNvSpPr txBox="1"/>
          <p:nvPr/>
        </p:nvSpPr>
        <p:spPr>
          <a:xfrm>
            <a:off x="7224688" y="419241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Frequency = 1/Period</a:t>
            </a:r>
          </a:p>
        </p:txBody>
      </p:sp>
    </p:spTree>
    <p:extLst>
      <p:ext uri="{BB962C8B-B14F-4D97-AF65-F5344CB8AC3E}">
        <p14:creationId xmlns:p14="http://schemas.microsoft.com/office/powerpoint/2010/main" val="412279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5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D4E698-C6A4-41CA-B09B-A7C7349D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3940" y="2184465"/>
            <a:ext cx="2629593" cy="19957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B9C79-F3CE-44BD-8DBD-96A9F484250C}"/>
              </a:ext>
            </a:extLst>
          </p:cNvPr>
          <p:cNvSpPr txBox="1"/>
          <p:nvPr/>
        </p:nvSpPr>
        <p:spPr>
          <a:xfrm>
            <a:off x="9780254" y="2128530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0E917C-73FD-4109-9E98-FE77721B47DC}"/>
              </a:ext>
            </a:extLst>
          </p:cNvPr>
          <p:cNvSpPr txBox="1"/>
          <p:nvPr/>
        </p:nvSpPr>
        <p:spPr>
          <a:xfrm>
            <a:off x="6832523" y="2166307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8907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551178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617C47-9477-4A05-A018-0290477732B8}"/>
              </a:ext>
            </a:extLst>
          </p:cNvPr>
          <p:cNvSpPr/>
          <p:nvPr/>
        </p:nvSpPr>
        <p:spPr>
          <a:xfrm>
            <a:off x="3684592" y="5136461"/>
            <a:ext cx="2157198" cy="288552"/>
          </a:xfrm>
          <a:prstGeom prst="wedgeRectCallout">
            <a:avLst>
              <a:gd name="adj1" fmla="val -77292"/>
              <a:gd name="adj2" fmla="val 41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executed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43DF13-628E-4BDD-A5B3-E2A3888B37B8}"/>
              </a:ext>
            </a:extLst>
          </p:cNvPr>
          <p:cNvSpPr/>
          <p:nvPr/>
        </p:nvSpPr>
        <p:spPr>
          <a:xfrm>
            <a:off x="6953646" y="2764499"/>
            <a:ext cx="34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AHEAD!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619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A9D572B-74B9-4C37-87C7-0588756DDE50}"/>
              </a:ext>
            </a:extLst>
          </p:cNvPr>
          <p:cNvSpPr txBox="1">
            <a:spLocks/>
          </p:cNvSpPr>
          <p:nvPr/>
        </p:nvSpPr>
        <p:spPr>
          <a:xfrm>
            <a:off x="795020" y="873125"/>
            <a:ext cx="10601960" cy="412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Communication Subsystem 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Subsystem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34791150-E03C-4479-92B7-7AAE0DAF12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774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  <a:cs typeface="Calibri" panose="020F0502020204030204" pitchFamily="34" charset="0"/>
              </a:rPr>
              <a:t>Communication Subsystem</a:t>
            </a:r>
            <a:r>
              <a:rPr lang="tr-TR" dirty="0">
                <a:latin typeface="+mn-lt"/>
                <a:cs typeface="Calibri" panose="020F0502020204030204" pitchFamily="34" charset="0"/>
              </a:rPr>
              <a:t>:</a:t>
            </a:r>
            <a:r>
              <a:rPr lang="en-US" dirty="0">
                <a:latin typeface="+mn-lt"/>
                <a:cs typeface="Calibri" panose="020F0502020204030204" pitchFamily="34" charset="0"/>
              </a:rPr>
              <a:t> 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r>
              <a:rPr lang="en-US" dirty="0">
                <a:latin typeface="+mn-lt"/>
                <a:cs typeface="Calibri" panose="020F0502020204030204" pitchFamily="34" charset="0"/>
              </a:rPr>
              <a:t>Visual Information Transmission</a:t>
            </a: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899E5DD-7F61-4C42-961C-70F9B08EAE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/>
              <a:t>The system must;</a:t>
            </a:r>
          </a:p>
          <a:p>
            <a:r>
              <a:rPr lang="tr-TR"/>
              <a:t>Transfer all necessary information,</a:t>
            </a:r>
          </a:p>
          <a:p>
            <a:r>
              <a:rPr lang="tr-TR"/>
              <a:t>Introduce minimum transmission delay,</a:t>
            </a:r>
          </a:p>
          <a:p>
            <a:r>
              <a:rPr lang="tr-TR"/>
              <a:t>Provide stable flow of information,</a:t>
            </a:r>
          </a:p>
          <a:p>
            <a:r>
              <a:rPr lang="tr-TR"/>
              <a:t>Inexpensive.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9C4169D-B5A2-4DBF-A718-70AF8705F5ED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  <p:pic>
        <p:nvPicPr>
          <p:cNvPr id="12" name="İçerik Yer Tutucusu 3" descr="AKK KC03 Transmitter ile ilgili gÃ¶rsel sonucu">
            <a:extLst>
              <a:ext uri="{FF2B5EF4-FFF2-40B4-BE49-F238E27FC236}">
                <a16:creationId xmlns:a16="http://schemas.microsoft.com/office/drawing/2014/main" id="{316DBA40-7A61-485F-80BD-C8EEED6D2B2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6368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A7B2567-6A26-4CB7-BAC1-1D2E820EC37A}"/>
              </a:ext>
            </a:extLst>
          </p:cNvPr>
          <p:cNvSpPr txBox="1"/>
          <p:nvPr/>
        </p:nvSpPr>
        <p:spPr>
          <a:xfrm>
            <a:off x="203200" y="5477212"/>
            <a:ext cx="53949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AKK KC03 FPV Camera with 600MW Transmitter (n.d.). Retrieved from </a:t>
            </a:r>
            <a:r>
              <a:rPr lang="en-US" sz="800" u="sng" dirty="0">
                <a:hlinkClick r:id="rId6"/>
              </a:rPr>
              <a:t>https://www.akktek.com/akk-kc03.html</a:t>
            </a:r>
            <a:endParaRPr lang="tr-TR" sz="800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76F0D15-4258-47A9-81FA-650DA1548D0B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FPV </a:t>
            </a:r>
            <a:r>
              <a:rPr lang="tr-TR" sz="2400" dirty="0" err="1"/>
              <a:t>Camera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600mW </a:t>
            </a:r>
            <a:r>
              <a:rPr lang="tr-TR" sz="2400" dirty="0" err="1"/>
              <a:t>transmitter</a:t>
            </a:r>
            <a:endParaRPr lang="tr-TR" sz="240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76ABA5-5B55-4CF4-A944-F581FA58AE81}"/>
              </a:ext>
            </a:extLst>
          </p:cNvPr>
          <p:cNvSpPr txBox="1"/>
          <p:nvPr/>
        </p:nvSpPr>
        <p:spPr>
          <a:xfrm>
            <a:off x="6228080" y="2177326"/>
            <a:ext cx="512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module</a:t>
            </a:r>
            <a:r>
              <a:rPr lang="tr-TR" sz="2400" dirty="0"/>
              <a:t> </a:t>
            </a:r>
            <a:r>
              <a:rPr lang="tr-TR" sz="2400" dirty="0" err="1"/>
              <a:t>provide</a:t>
            </a:r>
            <a:r>
              <a:rPr lang="tr-TR" sz="2400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H</a:t>
            </a:r>
            <a:r>
              <a:rPr lang="en-US" sz="2400" dirty="0" err="1"/>
              <a:t>igh</a:t>
            </a:r>
            <a:r>
              <a:rPr lang="en-US" sz="2400" dirty="0"/>
              <a:t> quality video acquisition and transmission 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A</a:t>
            </a:r>
            <a:r>
              <a:rPr lang="en-US" sz="2400" dirty="0" err="1"/>
              <a:t>pproximately</a:t>
            </a:r>
            <a:r>
              <a:rPr lang="en-US" sz="2400" dirty="0"/>
              <a:t> zero delay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Stable</a:t>
            </a:r>
            <a:r>
              <a:rPr lang="tr-TR" sz="2400" dirty="0"/>
              <a:t> video </a:t>
            </a:r>
            <a:r>
              <a:rPr lang="tr-TR" sz="2400" dirty="0" err="1"/>
              <a:t>stream</a:t>
            </a:r>
            <a:r>
              <a:rPr lang="tr-TR" sz="2400" dirty="0"/>
              <a:t> </a:t>
            </a:r>
            <a:r>
              <a:rPr lang="tr-TR" sz="2400" dirty="0" err="1"/>
              <a:t>over</a:t>
            </a:r>
            <a:r>
              <a:rPr lang="tr-TR" sz="2400" dirty="0"/>
              <a:t> 30+ </a:t>
            </a:r>
            <a:r>
              <a:rPr lang="tr-TR" sz="2400" dirty="0" err="1"/>
              <a:t>meter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L</a:t>
            </a:r>
            <a:r>
              <a:rPr lang="en-US" sz="2400" dirty="0"/>
              <a:t>ow cost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6" descr="wireless receiver symbol ile ilgili gÃ¶rsel sonucu">
            <a:extLst>
              <a:ext uri="{FF2B5EF4-FFF2-40B4-BE49-F238E27FC236}">
                <a16:creationId xmlns:a16="http://schemas.microsoft.com/office/drawing/2014/main" id="{DF424377-B7DB-4348-82CD-3EEA783A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1466150"/>
            <a:ext cx="866140" cy="86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ifi png ile ilgili gÃ¶rsel sonucu">
            <a:extLst>
              <a:ext uri="{FF2B5EF4-FFF2-40B4-BE49-F238E27FC236}">
                <a16:creationId xmlns:a16="http://schemas.microsoft.com/office/drawing/2014/main" id="{828C649A-5468-4B79-B468-E448276D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9760" y="1820479"/>
            <a:ext cx="93472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Unvan 1">
            <a:extLst>
              <a:ext uri="{FF2B5EF4-FFF2-40B4-BE49-F238E27FC236}">
                <a16:creationId xmlns:a16="http://schemas.microsoft.com/office/drawing/2014/main" id="{6E66C8B0-DCDF-4EF0-A9D4-3ACEE8AA4EC9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Backup Plan</a:t>
            </a:r>
          </a:p>
        </p:txBody>
      </p:sp>
      <p:sp>
        <p:nvSpPr>
          <p:cNvPr id="38" name="Dikdörtgen: Yuvarlatılmış Köşeler 37">
            <a:extLst>
              <a:ext uri="{FF2B5EF4-FFF2-40B4-BE49-F238E27FC236}">
                <a16:creationId xmlns:a16="http://schemas.microsoft.com/office/drawing/2014/main" id="{47FC8D57-6B12-4625-80D4-D08BC63A2A75}"/>
              </a:ext>
            </a:extLst>
          </p:cNvPr>
          <p:cNvSpPr/>
          <p:nvPr/>
        </p:nvSpPr>
        <p:spPr>
          <a:xfrm>
            <a:off x="995680" y="2062480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capture</a:t>
            </a:r>
            <a:r>
              <a:rPr lang="tr-TR" dirty="0"/>
              <a:t> of </a:t>
            </a:r>
            <a:r>
              <a:rPr lang="tr-TR" dirty="0" err="1"/>
              <a:t>Camera</a:t>
            </a:r>
            <a:endParaRPr lang="tr-TR" dirty="0"/>
          </a:p>
        </p:txBody>
      </p:sp>
      <p:sp>
        <p:nvSpPr>
          <p:cNvPr id="39" name="Dikdörtgen: Yuvarlatılmış Köşeler 38">
            <a:extLst>
              <a:ext uri="{FF2B5EF4-FFF2-40B4-BE49-F238E27FC236}">
                <a16:creationId xmlns:a16="http://schemas.microsoft.com/office/drawing/2014/main" id="{00DEDE56-B8DE-4C8A-A470-D729799A7557}"/>
              </a:ext>
            </a:extLst>
          </p:cNvPr>
          <p:cNvSpPr/>
          <p:nvPr/>
        </p:nvSpPr>
        <p:spPr>
          <a:xfrm>
            <a:off x="995680" y="364986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Image </a:t>
            </a:r>
            <a:r>
              <a:rPr lang="tr-TR" dirty="0" err="1"/>
              <a:t>Processing</a:t>
            </a:r>
            <a:endParaRPr lang="tr-TR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C399C3E4-5ECF-470B-9066-91A3BD3C5150}"/>
              </a:ext>
            </a:extLst>
          </p:cNvPr>
          <p:cNvGrpSpPr/>
          <p:nvPr/>
        </p:nvGrpSpPr>
        <p:grpSpPr>
          <a:xfrm>
            <a:off x="3159760" y="3649863"/>
            <a:ext cx="1615440" cy="1080000"/>
            <a:chOff x="5100320" y="2062480"/>
            <a:chExt cx="1615440" cy="1080000"/>
          </a:xfrm>
          <a:solidFill>
            <a:schemeClr val="tx2">
              <a:lumMod val="75000"/>
            </a:schemeClr>
          </a:solidFill>
        </p:grpSpPr>
        <p:sp>
          <p:nvSpPr>
            <p:cNvPr id="41" name="Dikdörtgen: Yuvarlatılmış Köşeler 40">
              <a:extLst>
                <a:ext uri="{FF2B5EF4-FFF2-40B4-BE49-F238E27FC236}">
                  <a16:creationId xmlns:a16="http://schemas.microsoft.com/office/drawing/2014/main" id="{3B765BE8-9484-4241-B82C-F9358445E29D}"/>
                </a:ext>
              </a:extLst>
            </p:cNvPr>
            <p:cNvSpPr/>
            <p:nvPr/>
          </p:nvSpPr>
          <p:spPr>
            <a:xfrm>
              <a:off x="5100320" y="2062480"/>
              <a:ext cx="1615440" cy="3600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1</a:t>
              </a:r>
            </a:p>
          </p:txBody>
        </p:sp>
        <p:sp>
          <p:nvSpPr>
            <p:cNvPr id="42" name="Dikdörtgen: Yuvarlatılmış Köşeler 41">
              <a:extLst>
                <a:ext uri="{FF2B5EF4-FFF2-40B4-BE49-F238E27FC236}">
                  <a16:creationId xmlns:a16="http://schemas.microsoft.com/office/drawing/2014/main" id="{85F8E5C2-D845-4900-80A9-CDE3D19A0305}"/>
                </a:ext>
              </a:extLst>
            </p:cNvPr>
            <p:cNvSpPr/>
            <p:nvPr/>
          </p:nvSpPr>
          <p:spPr>
            <a:xfrm>
              <a:off x="5100320" y="2422480"/>
              <a:ext cx="1615440" cy="360000"/>
            </a:xfrm>
            <a:prstGeom prst="roundRect">
              <a:avLst>
                <a:gd name="adj" fmla="val 420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2</a:t>
              </a:r>
            </a:p>
          </p:txBody>
        </p:sp>
        <p:sp>
          <p:nvSpPr>
            <p:cNvPr id="43" name="Dikdörtgen: Yuvarlatılmış Köşeler 42">
              <a:extLst>
                <a:ext uri="{FF2B5EF4-FFF2-40B4-BE49-F238E27FC236}">
                  <a16:creationId xmlns:a16="http://schemas.microsoft.com/office/drawing/2014/main" id="{83EA41AD-9694-410C-AD45-0F5A3BAD9A40}"/>
                </a:ext>
              </a:extLst>
            </p:cNvPr>
            <p:cNvSpPr/>
            <p:nvPr/>
          </p:nvSpPr>
          <p:spPr>
            <a:xfrm>
              <a:off x="5100320" y="2782480"/>
              <a:ext cx="1615440" cy="360000"/>
            </a:xfrm>
            <a:prstGeom prst="roundRect">
              <a:avLst>
                <a:gd name="adj" fmla="val 4488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3</a:t>
              </a:r>
            </a:p>
          </p:txBody>
        </p:sp>
      </p:grpSp>
      <p:sp>
        <p:nvSpPr>
          <p:cNvPr id="44" name="Dikdörtgen: Yuvarlatılmış Köşeler 43">
            <a:extLst>
              <a:ext uri="{FF2B5EF4-FFF2-40B4-BE49-F238E27FC236}">
                <a16:creationId xmlns:a16="http://schemas.microsoft.com/office/drawing/2014/main" id="{5EBE278C-AD2B-4B75-9BDB-21C738E9486B}"/>
              </a:ext>
            </a:extLst>
          </p:cNvPr>
          <p:cNvSpPr/>
          <p:nvPr/>
        </p:nvSpPr>
        <p:spPr>
          <a:xfrm>
            <a:off x="3159760" y="2128137"/>
            <a:ext cx="161544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Transmitter</a:t>
            </a:r>
          </a:p>
        </p:txBody>
      </p:sp>
      <p:sp>
        <p:nvSpPr>
          <p:cNvPr id="45" name="Dikdörtgen: Yuvarlatılmış Köşeler 44">
            <a:extLst>
              <a:ext uri="{FF2B5EF4-FFF2-40B4-BE49-F238E27FC236}">
                <a16:creationId xmlns:a16="http://schemas.microsoft.com/office/drawing/2014/main" id="{5A38B502-97FC-4D85-B5F3-31CB51FB2744}"/>
              </a:ext>
            </a:extLst>
          </p:cNvPr>
          <p:cNvSpPr/>
          <p:nvPr/>
        </p:nvSpPr>
        <p:spPr>
          <a:xfrm>
            <a:off x="6421120" y="2095309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</a:t>
            </a:r>
            <a:r>
              <a:rPr lang="tr-TR" dirty="0" err="1"/>
              <a:t>Receiver</a:t>
            </a:r>
            <a:endParaRPr lang="en-US" dirty="0"/>
          </a:p>
        </p:txBody>
      </p:sp>
      <p:sp>
        <p:nvSpPr>
          <p:cNvPr id="46" name="Dikdörtgen: Yuvarlatılmış Köşeler 45">
            <a:extLst>
              <a:ext uri="{FF2B5EF4-FFF2-40B4-BE49-F238E27FC236}">
                <a16:creationId xmlns:a16="http://schemas.microsoft.com/office/drawing/2014/main" id="{3984A912-BD56-44E6-9CB0-4538259D8D83}"/>
              </a:ext>
            </a:extLst>
          </p:cNvPr>
          <p:cNvSpPr/>
          <p:nvPr/>
        </p:nvSpPr>
        <p:spPr>
          <a:xfrm>
            <a:off x="6426200" y="364834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Visual </a:t>
            </a:r>
            <a:r>
              <a:rPr lang="tr-TR" dirty="0" err="1"/>
              <a:t>Rebuilt</a:t>
            </a:r>
            <a:endParaRPr lang="en-US" dirty="0"/>
          </a:p>
        </p:txBody>
      </p:sp>
      <p:sp>
        <p:nvSpPr>
          <p:cNvPr id="47" name="Dikdörtgen: Yuvarlatılmış Köşeler 46">
            <a:extLst>
              <a:ext uri="{FF2B5EF4-FFF2-40B4-BE49-F238E27FC236}">
                <a16:creationId xmlns:a16="http://schemas.microsoft.com/office/drawing/2014/main" id="{42752332-618C-40C6-BB1F-B5D8B94820BE}"/>
              </a:ext>
            </a:extLst>
          </p:cNvPr>
          <p:cNvSpPr/>
          <p:nvPr/>
        </p:nvSpPr>
        <p:spPr>
          <a:xfrm>
            <a:off x="8707120" y="2631668"/>
            <a:ext cx="2133600" cy="1594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Screen</a:t>
            </a:r>
            <a:endParaRPr lang="en-US" sz="2400" dirty="0"/>
          </a:p>
        </p:txBody>
      </p:sp>
      <p:sp>
        <p:nvSpPr>
          <p:cNvPr id="48" name="Ok: Aşağı 47">
            <a:extLst>
              <a:ext uri="{FF2B5EF4-FFF2-40B4-BE49-F238E27FC236}">
                <a16:creationId xmlns:a16="http://schemas.microsoft.com/office/drawing/2014/main" id="{3A3994A5-4015-42F1-8099-2580339D9F4E}"/>
              </a:ext>
            </a:extLst>
          </p:cNvPr>
          <p:cNvSpPr/>
          <p:nvPr/>
        </p:nvSpPr>
        <p:spPr>
          <a:xfrm>
            <a:off x="1554480" y="3208137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Ok: Sağ 48">
            <a:extLst>
              <a:ext uri="{FF2B5EF4-FFF2-40B4-BE49-F238E27FC236}">
                <a16:creationId xmlns:a16="http://schemas.microsoft.com/office/drawing/2014/main" id="{3FAD4917-C0FE-4818-892B-ED27C2816248}"/>
              </a:ext>
            </a:extLst>
          </p:cNvPr>
          <p:cNvSpPr/>
          <p:nvPr/>
        </p:nvSpPr>
        <p:spPr>
          <a:xfrm>
            <a:off x="2631440" y="3715521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Ok: Sağ 49">
            <a:extLst>
              <a:ext uri="{FF2B5EF4-FFF2-40B4-BE49-F238E27FC236}">
                <a16:creationId xmlns:a16="http://schemas.microsoft.com/office/drawing/2014/main" id="{5FDA2F9F-DC57-40C1-AF44-10DD7B75865A}"/>
              </a:ext>
            </a:extLst>
          </p:cNvPr>
          <p:cNvSpPr/>
          <p:nvPr/>
        </p:nvSpPr>
        <p:spPr>
          <a:xfrm>
            <a:off x="2631440" y="4041172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Ok: Sağ 50">
            <a:extLst>
              <a:ext uri="{FF2B5EF4-FFF2-40B4-BE49-F238E27FC236}">
                <a16:creationId xmlns:a16="http://schemas.microsoft.com/office/drawing/2014/main" id="{DB9F543E-73F1-4374-BF78-639277C7D53C}"/>
              </a:ext>
            </a:extLst>
          </p:cNvPr>
          <p:cNvSpPr/>
          <p:nvPr/>
        </p:nvSpPr>
        <p:spPr>
          <a:xfrm>
            <a:off x="2616200" y="4366824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Ok: Yukarı 51">
            <a:extLst>
              <a:ext uri="{FF2B5EF4-FFF2-40B4-BE49-F238E27FC236}">
                <a16:creationId xmlns:a16="http://schemas.microsoft.com/office/drawing/2014/main" id="{B6EB030B-ECEB-42CB-B563-D70FFC42392D}"/>
              </a:ext>
            </a:extLst>
          </p:cNvPr>
          <p:cNvSpPr/>
          <p:nvPr/>
        </p:nvSpPr>
        <p:spPr>
          <a:xfrm>
            <a:off x="3784600" y="3249000"/>
            <a:ext cx="406400" cy="2961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3" name="Ok: Aşağı 52">
            <a:extLst>
              <a:ext uri="{FF2B5EF4-FFF2-40B4-BE49-F238E27FC236}">
                <a16:creationId xmlns:a16="http://schemas.microsoft.com/office/drawing/2014/main" id="{7CD28DB0-C26E-42D2-8D9D-6809868F8C03}"/>
              </a:ext>
            </a:extLst>
          </p:cNvPr>
          <p:cNvSpPr/>
          <p:nvPr/>
        </p:nvSpPr>
        <p:spPr>
          <a:xfrm>
            <a:off x="6964680" y="3224420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Ok: Yukarı 53">
            <a:extLst>
              <a:ext uri="{FF2B5EF4-FFF2-40B4-BE49-F238E27FC236}">
                <a16:creationId xmlns:a16="http://schemas.microsoft.com/office/drawing/2014/main" id="{655BEE03-21D0-4A08-9F58-459BDABECAED}"/>
              </a:ext>
            </a:extLst>
          </p:cNvPr>
          <p:cNvSpPr/>
          <p:nvPr/>
        </p:nvSpPr>
        <p:spPr>
          <a:xfrm rot="3924492">
            <a:off x="8036561" y="3561992"/>
            <a:ext cx="538480" cy="591256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Dikdörtgen: Yuvarlatılmış Köşeler 54">
            <a:extLst>
              <a:ext uri="{FF2B5EF4-FFF2-40B4-BE49-F238E27FC236}">
                <a16:creationId xmlns:a16="http://schemas.microsoft.com/office/drawing/2014/main" id="{B76E359B-E0D3-4DA7-BA12-8886EAC34EFC}"/>
              </a:ext>
            </a:extLst>
          </p:cNvPr>
          <p:cNvSpPr/>
          <p:nvPr/>
        </p:nvSpPr>
        <p:spPr>
          <a:xfrm>
            <a:off x="833120" y="1412241"/>
            <a:ext cx="4531360" cy="389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" name="Dikdörtgen: Yuvarlatılmış Köşeler 55">
            <a:extLst>
              <a:ext uri="{FF2B5EF4-FFF2-40B4-BE49-F238E27FC236}">
                <a16:creationId xmlns:a16="http://schemas.microsoft.com/office/drawing/2014/main" id="{55E015E9-8D45-47DF-A6F8-801A15FB075E}"/>
              </a:ext>
            </a:extLst>
          </p:cNvPr>
          <p:cNvSpPr/>
          <p:nvPr/>
        </p:nvSpPr>
        <p:spPr>
          <a:xfrm>
            <a:off x="5806440" y="1412240"/>
            <a:ext cx="5252720" cy="38906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37C4808A-4DF4-4712-891A-F144290AD2AA}"/>
              </a:ext>
            </a:extLst>
          </p:cNvPr>
          <p:cNvSpPr txBox="1"/>
          <p:nvPr/>
        </p:nvSpPr>
        <p:spPr>
          <a:xfrm>
            <a:off x="2552700" y="1554479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Robot</a:t>
            </a:r>
          </a:p>
        </p:txBody>
      </p:sp>
      <p:sp>
        <p:nvSpPr>
          <p:cNvPr id="58" name="Metin kutusu 57">
            <a:extLst>
              <a:ext uri="{FF2B5EF4-FFF2-40B4-BE49-F238E27FC236}">
                <a16:creationId xmlns:a16="http://schemas.microsoft.com/office/drawing/2014/main" id="{273442B6-BC4F-4C99-8820-61B4FF33C264}"/>
              </a:ext>
            </a:extLst>
          </p:cNvPr>
          <p:cNvSpPr txBox="1"/>
          <p:nvPr/>
        </p:nvSpPr>
        <p:spPr>
          <a:xfrm>
            <a:off x="7343140" y="1577434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Telecontroller</a:t>
            </a:r>
          </a:p>
        </p:txBody>
      </p:sp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4F652B5-B7FA-4F47-B479-DBFD01833E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Power Subsystem</a:t>
            </a:r>
            <a:endParaRPr lang="tr-TR" dirty="0">
              <a:latin typeface="+mn-lt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E802AB8-7139-4060-8FAD-DB3785EFD25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best performance this </a:t>
            </a:r>
            <a:r>
              <a:rPr lang="tr-TR"/>
              <a:t>sub</a:t>
            </a:r>
            <a:r>
              <a:rPr lang="en-US"/>
              <a:t>system must</a:t>
            </a:r>
            <a:r>
              <a:rPr lang="tr-TR"/>
              <a:t>:</a:t>
            </a:r>
          </a:p>
          <a:p>
            <a:r>
              <a:rPr lang="tr-TR"/>
              <a:t>Provide isolation between subsystems,</a:t>
            </a:r>
          </a:p>
          <a:p>
            <a:r>
              <a:rPr lang="tr-TR"/>
              <a:t>Provide 5V and 12V supply,</a:t>
            </a:r>
          </a:p>
          <a:p>
            <a:r>
              <a:rPr lang="tr-TR"/>
              <a:t>Lightweight,</a:t>
            </a:r>
          </a:p>
          <a:p>
            <a:r>
              <a:rPr lang="tr-TR"/>
              <a:t>Inexpensive.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327ED7E-F166-4C19-B651-C018F303E44E}"/>
              </a:ext>
            </a:extLst>
          </p:cNvPr>
          <p:cNvSpPr txBox="1"/>
          <p:nvPr/>
        </p:nvSpPr>
        <p:spPr>
          <a:xfrm>
            <a:off x="381000" y="5164633"/>
            <a:ext cx="5359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</a:t>
            </a:r>
            <a:r>
              <a:rPr lang="tr-TR" sz="800" dirty="0"/>
              <a:t>-Po </a:t>
            </a:r>
            <a:r>
              <a:rPr lang="tr-TR" sz="800" dirty="0" err="1"/>
              <a:t>Battery</a:t>
            </a:r>
            <a:r>
              <a:rPr lang="tr-TR" sz="800" dirty="0"/>
              <a:t>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www.motionrc.com/products/admiral-3300mah</a:t>
            </a:r>
            <a:endParaRPr lang="tr-TR" sz="800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CE4B671-F557-440C-BF26-46094CF5B5D7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Lithium-Polymer</a:t>
            </a:r>
            <a:r>
              <a:rPr lang="tr-TR" sz="2400" dirty="0"/>
              <a:t> &amp; </a:t>
            </a:r>
            <a:r>
              <a:rPr lang="tr-TR" sz="2400" dirty="0" err="1"/>
              <a:t>Lithium</a:t>
            </a:r>
            <a:r>
              <a:rPr lang="tr-TR" sz="2400" dirty="0"/>
              <a:t> </a:t>
            </a:r>
            <a:r>
              <a:rPr lang="tr-TR" sz="2400" dirty="0" err="1"/>
              <a:t>Ion</a:t>
            </a:r>
            <a:r>
              <a:rPr lang="tr-TR" sz="2400" dirty="0"/>
              <a:t>  </a:t>
            </a:r>
          </a:p>
        </p:txBody>
      </p:sp>
      <p:pic>
        <p:nvPicPr>
          <p:cNvPr id="13" name="Picture 4" descr="lipo battery ile ilgili gÃ¶rsel sonucu">
            <a:extLst>
              <a:ext uri="{FF2B5EF4-FFF2-40B4-BE49-F238E27FC236}">
                <a16:creationId xmlns:a16="http://schemas.microsoft.com/office/drawing/2014/main" id="{AB5A97F2-6B82-47CF-81B6-1DDC810B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796236"/>
            <a:ext cx="498348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wer bank ile ilgili gÃ¶rsel sonucu">
            <a:extLst>
              <a:ext uri="{FF2B5EF4-FFF2-40B4-BE49-F238E27FC236}">
                <a16:creationId xmlns:a16="http://schemas.microsoft.com/office/drawing/2014/main" id="{1CCDFE82-119B-46AD-B5B7-5ED85E142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0" b="22676"/>
          <a:stretch/>
        </p:blipFill>
        <p:spPr bwMode="auto">
          <a:xfrm>
            <a:off x="6906258" y="1796236"/>
            <a:ext cx="4787902" cy="31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2593B28-9AF3-4CC7-9409-5C7DF6D3EF1F}"/>
              </a:ext>
            </a:extLst>
          </p:cNvPr>
          <p:cNvSpPr txBox="1"/>
          <p:nvPr/>
        </p:nvSpPr>
        <p:spPr>
          <a:xfrm>
            <a:off x="6710680" y="5118556"/>
            <a:ext cx="4983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Li-Ion</a:t>
            </a:r>
            <a:r>
              <a:rPr lang="tr-TR" sz="800" dirty="0"/>
              <a:t> Powerbank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www.snapdeal.com/product/asus-blue-zen-power-bank</a:t>
            </a:r>
            <a:endParaRPr lang="tr-TR" sz="800" dirty="0"/>
          </a:p>
        </p:txBody>
      </p:sp>
      <p:sp>
        <p:nvSpPr>
          <p:cNvPr id="16" name="Unvan 1">
            <a:extLst>
              <a:ext uri="{FF2B5EF4-FFF2-40B4-BE49-F238E27FC236}">
                <a16:creationId xmlns:a16="http://schemas.microsoft.com/office/drawing/2014/main" id="{1A32BAC1-15E6-4888-B816-19930856D01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83544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4000" dirty="0" err="1"/>
              <a:t>Cost</a:t>
            </a:r>
            <a:r>
              <a:rPr lang="tr-TR" sz="4000" dirty="0"/>
              <a:t> Analysis</a:t>
            </a:r>
          </a:p>
          <a:p>
            <a:pPr marL="0" indent="0">
              <a:buNone/>
            </a:pPr>
            <a:r>
              <a:rPr lang="tr-TR" sz="4000" dirty="0"/>
              <a:t>Time Plan</a:t>
            </a:r>
          </a:p>
          <a:p>
            <a:pPr marL="0" indent="0">
              <a:buNone/>
            </a:pPr>
            <a:r>
              <a:rPr lang="tr-TR" sz="4000" dirty="0" err="1"/>
              <a:t>Deliverables</a:t>
            </a:r>
            <a:endParaRPr lang="tr-TR" sz="4000" dirty="0"/>
          </a:p>
          <a:p>
            <a:pPr marL="0" indent="0">
              <a:buNone/>
            </a:pPr>
            <a:r>
              <a:rPr lang="tr-TR" sz="4000" dirty="0" err="1"/>
              <a:t>Conclusion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093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Cost</a:t>
            </a:r>
            <a:r>
              <a:rPr lang="tr-TR" dirty="0">
                <a:latin typeface="+mn-lt"/>
              </a:rPr>
              <a:t> Analysis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" name="İçerik Yer Tutucusu 47">
            <a:extLst>
              <a:ext uri="{FF2B5EF4-FFF2-40B4-BE49-F238E27FC236}">
                <a16:creationId xmlns:a16="http://schemas.microsoft.com/office/drawing/2014/main" id="{96DB8770-BBEF-46CE-8CA7-C7BB7146C9B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58318" y="1417954"/>
          <a:ext cx="9020014" cy="443367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41703">
                  <a:extLst>
                    <a:ext uri="{9D8B030D-6E8A-4147-A177-3AD203B41FA5}">
                      <a16:colId xmlns:a16="http://schemas.microsoft.com/office/drawing/2014/main" val="3159220288"/>
                    </a:ext>
                  </a:extLst>
                </a:gridCol>
                <a:gridCol w="1865318">
                  <a:extLst>
                    <a:ext uri="{9D8B030D-6E8A-4147-A177-3AD203B41FA5}">
                      <a16:colId xmlns:a16="http://schemas.microsoft.com/office/drawing/2014/main" val="1101938074"/>
                    </a:ext>
                  </a:extLst>
                </a:gridCol>
                <a:gridCol w="2078326">
                  <a:extLst>
                    <a:ext uri="{9D8B030D-6E8A-4147-A177-3AD203B41FA5}">
                      <a16:colId xmlns:a16="http://schemas.microsoft.com/office/drawing/2014/main" val="3970301189"/>
                    </a:ext>
                  </a:extLst>
                </a:gridCol>
                <a:gridCol w="2434667">
                  <a:extLst>
                    <a:ext uri="{9D8B030D-6E8A-4147-A177-3AD203B41FA5}">
                      <a16:colId xmlns:a16="http://schemas.microsoft.com/office/drawing/2014/main" val="2345092666"/>
                    </a:ext>
                  </a:extLst>
                </a:gridCol>
              </a:tblGrid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each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02377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Clone Arduino Uno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379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437033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 / 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4612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Gearbox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5110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Cables &amp; Connectors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48560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34295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Dummy Robot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2716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928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Chassis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20912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Encoders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5634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Play Field Walls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1243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 Printed Parts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47797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FPV Drone Kit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03458"/>
                  </a:ext>
                </a:extLst>
              </a:tr>
              <a:tr h="5322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(Standard + Ball)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+ 2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 / $1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361707"/>
                  </a:ext>
                </a:extLst>
              </a:tr>
              <a:tr h="2600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 :                                                                              </a:t>
                      </a:r>
                      <a:r>
                        <a:rPr lang="tr-TR" sz="1200" dirty="0">
                          <a:effectLst/>
                        </a:rPr>
                        <a:t>                                       </a:t>
                      </a:r>
                      <a:r>
                        <a:rPr lang="en-US" sz="1200" dirty="0">
                          <a:effectLst/>
                        </a:rPr>
                        <a:t>$195.5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3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594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Time Plan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EEC6F994-2D3F-4941-AE28-353598B136DE}"/>
              </a:ext>
            </a:extLst>
          </p:cNvPr>
          <p:cNvSpPr txBox="1"/>
          <p:nvPr/>
        </p:nvSpPr>
        <p:spPr>
          <a:xfrm>
            <a:off x="1103446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Sep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45A1189-13DA-4EA1-BF04-8151A55FCB6C}"/>
              </a:ext>
            </a:extLst>
          </p:cNvPr>
          <p:cNvSpPr txBox="1"/>
          <p:nvPr/>
        </p:nvSpPr>
        <p:spPr>
          <a:xfrm>
            <a:off x="3292074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Oct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AB973A-B961-4FA0-9240-E2DBAAB96575}"/>
              </a:ext>
            </a:extLst>
          </p:cNvPr>
          <p:cNvSpPr txBox="1"/>
          <p:nvPr/>
        </p:nvSpPr>
        <p:spPr>
          <a:xfrm>
            <a:off x="5480702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Nov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8108052-24FA-4181-B340-8004703C5D6E}"/>
              </a:ext>
            </a:extLst>
          </p:cNvPr>
          <p:cNvSpPr txBox="1"/>
          <p:nvPr/>
        </p:nvSpPr>
        <p:spPr>
          <a:xfrm>
            <a:off x="7669330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Dec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84D22F-2799-40E9-8D4E-FAD48332A0B0}"/>
              </a:ext>
            </a:extLst>
          </p:cNvPr>
          <p:cNvSpPr txBox="1"/>
          <p:nvPr/>
        </p:nvSpPr>
        <p:spPr>
          <a:xfrm>
            <a:off x="9857962" y="3549347"/>
            <a:ext cx="195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 err="1">
                <a:solidFill>
                  <a:srgbClr val="C00000"/>
                </a:solidFill>
                <a:cs typeface="Arial" pitchFamily="34" charset="0"/>
              </a:rPr>
              <a:t>Today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D81D66-3D14-43FA-B8B4-82EC1C4B1410}"/>
              </a:ext>
            </a:extLst>
          </p:cNvPr>
          <p:cNvSpPr/>
          <p:nvPr/>
        </p:nvSpPr>
        <p:spPr>
          <a:xfrm>
            <a:off x="2285056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2DCF1C-CE1E-42BA-B6BC-E32A6FC4904C}"/>
              </a:ext>
            </a:extLst>
          </p:cNvPr>
          <p:cNvSpPr/>
          <p:nvPr/>
        </p:nvSpPr>
        <p:spPr>
          <a:xfrm>
            <a:off x="4473684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E710270-5E34-4B5A-9800-04C536900292}"/>
              </a:ext>
            </a:extLst>
          </p:cNvPr>
          <p:cNvSpPr/>
          <p:nvPr/>
        </p:nvSpPr>
        <p:spPr>
          <a:xfrm>
            <a:off x="6662312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15EA77A-1667-4905-95FA-24DBE74C0252}"/>
              </a:ext>
            </a:extLst>
          </p:cNvPr>
          <p:cNvSpPr/>
          <p:nvPr/>
        </p:nvSpPr>
        <p:spPr>
          <a:xfrm>
            <a:off x="8850940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D7215ED-ED15-4E2E-AD34-AB68AB1B1719}"/>
              </a:ext>
            </a:extLst>
          </p:cNvPr>
          <p:cNvGrpSpPr/>
          <p:nvPr/>
        </p:nvGrpSpPr>
        <p:grpSpPr>
          <a:xfrm>
            <a:off x="319397" y="4090656"/>
            <a:ext cx="3043963" cy="1416387"/>
            <a:chOff x="309026" y="2811371"/>
            <a:chExt cx="1785691" cy="1062289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E6035B3-6ECC-4CF4-BFBC-8E2405D4FF6B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Company Foundation</a:t>
              </a: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E094900-190B-470D-8CEE-DF3C29180F36}"/>
                </a:ext>
              </a:extLst>
            </p:cNvPr>
            <p:cNvSpPr/>
            <p:nvPr/>
          </p:nvSpPr>
          <p:spPr>
            <a:xfrm>
              <a:off x="359945" y="3693660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DB9B3B5-DDBC-4CCF-8D0C-BB69F7C133DE}"/>
              </a:ext>
            </a:extLst>
          </p:cNvPr>
          <p:cNvGrpSpPr/>
          <p:nvPr/>
        </p:nvGrpSpPr>
        <p:grpSpPr>
          <a:xfrm>
            <a:off x="2998828" y="2570961"/>
            <a:ext cx="2313029" cy="965644"/>
            <a:chOff x="2063141" y="1065139"/>
            <a:chExt cx="1734772" cy="72423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DE44EA9-FF85-41DE-9216-F6EE356FD843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Statement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Evaluation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5ABBE3B-9F2F-453B-9396-B7123EC3E38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D92AE2C1-5A11-418A-9536-48FF860CCC64}"/>
              </a:ext>
            </a:extLst>
          </p:cNvPr>
          <p:cNvGrpSpPr/>
          <p:nvPr/>
        </p:nvGrpSpPr>
        <p:grpSpPr>
          <a:xfrm>
            <a:off x="4918125" y="4025705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D379F7F7-8829-44B6-B067-6D97D4CECD7E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Research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Brainstorming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Initial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approaches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F9E72D81-6541-4FFE-BC57-3C086BF6383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id="{77A0BB80-4177-4B52-B4C5-F4C051704649}"/>
              </a:ext>
            </a:extLst>
          </p:cNvPr>
          <p:cNvGrpSpPr/>
          <p:nvPr/>
        </p:nvGrpSpPr>
        <p:grpSpPr>
          <a:xfrm>
            <a:off x="7253713" y="2578073"/>
            <a:ext cx="2974390" cy="1242644"/>
            <a:chOff x="2063141" y="1065139"/>
            <a:chExt cx="1835586" cy="931983"/>
          </a:xfrm>
        </p:grpSpPr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E5BE8FD-A027-4FF9-B99A-52A1415B78E4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Demonstration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F10F36C-6A1B-4C5E-ADB4-B1F05386D24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9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Future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Plans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580873D-199E-4B80-812D-7CBCB4985600}"/>
              </a:ext>
            </a:extLst>
          </p:cNvPr>
          <p:cNvSpPr txBox="1"/>
          <p:nvPr/>
        </p:nvSpPr>
        <p:spPr>
          <a:xfrm>
            <a:off x="219945" y="3608593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Jan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CB231CF-580A-4C2A-A14D-6DE9AA6A5820}"/>
              </a:ext>
            </a:extLst>
          </p:cNvPr>
          <p:cNvSpPr txBox="1"/>
          <p:nvPr/>
        </p:nvSpPr>
        <p:spPr>
          <a:xfrm>
            <a:off x="2656639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Feb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64061E3-51B9-4F93-9414-D8FDAD64AB88}"/>
              </a:ext>
            </a:extLst>
          </p:cNvPr>
          <p:cNvSpPr txBox="1"/>
          <p:nvPr/>
        </p:nvSpPr>
        <p:spPr>
          <a:xfrm>
            <a:off x="4845267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Mar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976B7D-A67C-471B-A518-A3FCC059F7F8}"/>
              </a:ext>
            </a:extLst>
          </p:cNvPr>
          <p:cNvSpPr txBox="1"/>
          <p:nvPr/>
        </p:nvSpPr>
        <p:spPr>
          <a:xfrm>
            <a:off x="7033895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Apr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8C0A448-D96D-49C3-ACEA-318AA1ACDFEC}"/>
              </a:ext>
            </a:extLst>
          </p:cNvPr>
          <p:cNvSpPr txBox="1"/>
          <p:nvPr/>
        </p:nvSpPr>
        <p:spPr>
          <a:xfrm>
            <a:off x="11483739" y="1574754"/>
            <a:ext cx="5621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DEMO</a:t>
            </a:r>
          </a:p>
          <a:p>
            <a:pPr algn="ctr"/>
            <a:endParaRPr lang="tr-TR" altLang="ko-KR" sz="3200" b="1" dirty="0">
              <a:solidFill>
                <a:srgbClr val="C00000"/>
              </a:solidFill>
              <a:cs typeface="Arial" pitchFamily="34" charset="0"/>
            </a:endParaRPr>
          </a:p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CA079A3-976F-4D10-80BB-30AA523C44CD}"/>
              </a:ext>
            </a:extLst>
          </p:cNvPr>
          <p:cNvSpPr/>
          <p:nvPr/>
        </p:nvSpPr>
        <p:spPr>
          <a:xfrm>
            <a:off x="1649621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CFCA52-DC89-4D84-8BC1-2AED01492BC8}"/>
              </a:ext>
            </a:extLst>
          </p:cNvPr>
          <p:cNvSpPr/>
          <p:nvPr/>
        </p:nvSpPr>
        <p:spPr>
          <a:xfrm>
            <a:off x="3838249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E2AA0B-DB94-455D-8E0D-B201246C65DB}"/>
              </a:ext>
            </a:extLst>
          </p:cNvPr>
          <p:cNvSpPr/>
          <p:nvPr/>
        </p:nvSpPr>
        <p:spPr>
          <a:xfrm>
            <a:off x="6026877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B57D5B-2FC3-43E6-991F-57721035DB5F}"/>
              </a:ext>
            </a:extLst>
          </p:cNvPr>
          <p:cNvSpPr/>
          <p:nvPr/>
        </p:nvSpPr>
        <p:spPr>
          <a:xfrm>
            <a:off x="8215505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85B0E3F-8A28-4C42-AB26-AAACA28BE8D8}"/>
              </a:ext>
            </a:extLst>
          </p:cNvPr>
          <p:cNvGrpSpPr/>
          <p:nvPr/>
        </p:nvGrpSpPr>
        <p:grpSpPr>
          <a:xfrm>
            <a:off x="319397" y="4090656"/>
            <a:ext cx="3131730" cy="1687026"/>
            <a:chOff x="309026" y="2811371"/>
            <a:chExt cx="1781446" cy="1265268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FDF884C-A584-4C6D-ADCF-E512D01DAF8E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Motion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28FB185-6398-477A-A439-1E74572D9936}"/>
                </a:ext>
              </a:extLst>
            </p:cNvPr>
            <p:cNvSpPr/>
            <p:nvPr/>
          </p:nvSpPr>
          <p:spPr>
            <a:xfrm>
              <a:off x="355700" y="38966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6FE0F3F-411A-453A-8140-BF03E54082FF}"/>
              </a:ext>
            </a:extLst>
          </p:cNvPr>
          <p:cNvGrpSpPr/>
          <p:nvPr/>
        </p:nvGrpSpPr>
        <p:grpSpPr>
          <a:xfrm>
            <a:off x="2346778" y="2090678"/>
            <a:ext cx="2323012" cy="1242643"/>
            <a:chOff x="2063141" y="1065139"/>
            <a:chExt cx="1742259" cy="931982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D33041A-A2BA-40BF-BF68-A0A9BB18485B}"/>
                </a:ext>
              </a:extLst>
            </p:cNvPr>
            <p:cNvSpPr txBox="1"/>
            <p:nvPr/>
          </p:nvSpPr>
          <p:spPr>
            <a:xfrm>
              <a:off x="2063141" y="1304624"/>
              <a:ext cx="174225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Shooting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432ECCCE-17CF-4A0F-9D06-3899BCB1AB87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82A839CC-57AC-48A2-9E49-55A2E28165AA}"/>
              </a:ext>
            </a:extLst>
          </p:cNvPr>
          <p:cNvGrpSpPr/>
          <p:nvPr/>
        </p:nvGrpSpPr>
        <p:grpSpPr>
          <a:xfrm>
            <a:off x="4506263" y="4329531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2852A7CC-3976-44CA-871F-00544A8E9FA5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individual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C9091EC-D808-49AF-AC17-6476E4E0FAB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23379DC-3312-4D18-86D8-A01043049817}"/>
              </a:ext>
            </a:extLst>
          </p:cNvPr>
          <p:cNvGrpSpPr/>
          <p:nvPr/>
        </p:nvGrpSpPr>
        <p:grpSpPr>
          <a:xfrm>
            <a:off x="6344970" y="2084507"/>
            <a:ext cx="2974390" cy="688645"/>
            <a:chOff x="2063141" y="1065139"/>
            <a:chExt cx="1835586" cy="516484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A27BEA4-6918-435C-8E1E-40966DFE7F80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892CF7B-3774-4A32-AD9B-7C696E68D6CF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D548F84E-41E9-4019-8FE0-AE95D8820063}"/>
              </a:ext>
            </a:extLst>
          </p:cNvPr>
          <p:cNvSpPr txBox="1"/>
          <p:nvPr/>
        </p:nvSpPr>
        <p:spPr>
          <a:xfrm>
            <a:off x="9260726" y="3579650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May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55F647A2-718D-4755-807C-3662EC829DF2}"/>
              </a:ext>
            </a:extLst>
          </p:cNvPr>
          <p:cNvSpPr/>
          <p:nvPr/>
        </p:nvSpPr>
        <p:spPr>
          <a:xfrm>
            <a:off x="10442336" y="3839426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608A9F32-301C-44C9-A498-6A9996D7F07E}"/>
              </a:ext>
            </a:extLst>
          </p:cNvPr>
          <p:cNvGrpSpPr/>
          <p:nvPr/>
        </p:nvGrpSpPr>
        <p:grpSpPr>
          <a:xfrm>
            <a:off x="8474603" y="4270847"/>
            <a:ext cx="2769583" cy="1448151"/>
            <a:chOff x="421670" y="2818111"/>
            <a:chExt cx="1966284" cy="1086113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46256D38-5DC4-440D-BCF4-AFAF46B5C133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9AE47-25E9-4FEB-939C-69E210BB6678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91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ox image">
            <a:extLst>
              <a:ext uri="{FF2B5EF4-FFF2-40B4-BE49-F238E27FC236}">
                <a16:creationId xmlns:a16="http://schemas.microsoft.com/office/drawing/2014/main" id="{4A20272D-6C61-4617-9355-E995ED97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06" y="1144588"/>
            <a:ext cx="4462188" cy="4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915DD3-C74C-4016-A367-9CB9A578CD89}"/>
              </a:ext>
            </a:extLst>
          </p:cNvPr>
          <p:cNvSpPr txBox="1"/>
          <p:nvPr/>
        </p:nvSpPr>
        <p:spPr>
          <a:xfrm>
            <a:off x="3864906" y="5680213"/>
            <a:ext cx="6312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Gallery For &gt; Box Wallpapers. (2018). Retrieved from http://feelgrafix.com/data_images/out/28/984471-box.jpg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579483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31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29775487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36919C-ACBA-4761-B72B-051A86733A1D}"/>
              </a:ext>
            </a:extLst>
          </p:cNvPr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CCF837D-9025-4B13-A472-6C89CF9ABCF7}"/>
              </a:ext>
            </a:extLst>
          </p:cNvPr>
          <p:cNvGrpSpPr/>
          <p:nvPr/>
        </p:nvGrpSpPr>
        <p:grpSpPr>
          <a:xfrm>
            <a:off x="1705405" y="5118371"/>
            <a:ext cx="3552395" cy="716283"/>
            <a:chOff x="803640" y="3362835"/>
            <a:chExt cx="2059657" cy="537212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730D6D2-588D-4EB1-89FB-06B1D31BD8A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93B25332-4172-4D10-8670-AC4A9684E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Batteries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52B9194E-0E05-40C9-AA20-7B10CB00C238}"/>
              </a:ext>
            </a:extLst>
          </p:cNvPr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098" name="Picture 2" descr="Image result for lipo battery 3s">
            <a:extLst>
              <a:ext uri="{FF2B5EF4-FFF2-40B4-BE49-F238E27FC236}">
                <a16:creationId xmlns:a16="http://schemas.microsoft.com/office/drawing/2014/main" id="{DA5549D0-0498-4423-BF7A-B6A90626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4224892"/>
            <a:ext cx="1841345" cy="1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9BC852-713B-41DC-A249-1B36EB71BD86}"/>
              </a:ext>
            </a:extLst>
          </p:cNvPr>
          <p:cNvSpPr txBox="1"/>
          <p:nvPr/>
        </p:nvSpPr>
        <p:spPr>
          <a:xfrm>
            <a:off x="8648257" y="5499708"/>
            <a:ext cx="33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E-flite3000mAh 3S 11.1V 30C LiPo Battery for RC Aircraft. (2018). Retrieved from </a:t>
            </a:r>
            <a:r>
              <a:rPr lang="tr-TR" sz="800" dirty="0"/>
              <a:t> </a:t>
            </a:r>
            <a:r>
              <a:rPr lang="en-US" sz="800" dirty="0"/>
              <a:t>https://www.bhphotovideo.com/c/product/1127413-REG/e_flite_eflb30003s30_3000mah_3s_11_1v_30c.html</a:t>
            </a:r>
            <a:endParaRPr lang="tr-TR" sz="800" dirty="0"/>
          </a:p>
        </p:txBody>
      </p:sp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66656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44180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528455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9BCD-CB8C-4915-9D79-21A468A77BAC}"/>
              </a:ext>
            </a:extLst>
          </p:cNvPr>
          <p:cNvSpPr/>
          <p:nvPr/>
        </p:nvSpPr>
        <p:spPr>
          <a:xfrm>
            <a:off x="859738" y="4748196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2D72A0-B10B-435D-B96A-D6B8CF524C80}"/>
              </a:ext>
            </a:extLst>
          </p:cNvPr>
          <p:cNvGrpSpPr/>
          <p:nvPr/>
        </p:nvGrpSpPr>
        <p:grpSpPr>
          <a:xfrm>
            <a:off x="1771458" y="4890216"/>
            <a:ext cx="3677769" cy="379656"/>
            <a:chOff x="803640" y="3646132"/>
            <a:chExt cx="2132348" cy="284742"/>
          </a:xfrm>
        </p:grpSpPr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D78F1F2-07A7-4F9E-80D0-934AD528778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3A18066-A3F9-488E-A449-2D9BC22DE45F}"/>
                </a:ext>
              </a:extLst>
            </p:cNvPr>
            <p:cNvSpPr txBox="1"/>
            <p:nvPr/>
          </p:nvSpPr>
          <p:spPr>
            <a:xfrm>
              <a:off x="876331" y="3646132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User Guide &amp; </a:t>
              </a:r>
              <a:r>
                <a:rPr lang="tr-TR" altLang="ko-KR" sz="1867" b="1" dirty="0" err="1">
                  <a:cs typeface="Arial" pitchFamily="34" charset="0"/>
                </a:rPr>
                <a:t>Warranty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Certificate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78473CEE-EC51-4290-905C-30DDE34890AD}"/>
              </a:ext>
            </a:extLst>
          </p:cNvPr>
          <p:cNvSpPr txBox="1"/>
          <p:nvPr/>
        </p:nvSpPr>
        <p:spPr>
          <a:xfrm>
            <a:off x="818462" y="482185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A56D0B36-57F9-4EC7-8471-EE645692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66" y="4056353"/>
            <a:ext cx="2157453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D24D-745D-48C1-B5FF-ECDB2FD80F5C}"/>
              </a:ext>
            </a:extLst>
          </p:cNvPr>
          <p:cNvSpPr txBox="1"/>
          <p:nvPr/>
        </p:nvSpPr>
        <p:spPr>
          <a:xfrm>
            <a:off x="7123228" y="5415318"/>
            <a:ext cx="3259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Phone | Blue Ridge. (2018). Retrieved from http://www.brctv.com/phone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412237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72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7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4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13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7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0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756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Gallery For &gt; Box Wallpapers. (2018). Retrieved from </a:t>
            </a:r>
            <a:r>
              <a:rPr lang="en-US" sz="1700" dirty="0">
                <a:hlinkClick r:id="rId2"/>
              </a:rPr>
              <a:t>http://feelgrafix.com/data_images/out/28/984471-box.jpg</a:t>
            </a:r>
            <a:endParaRPr lang="tr-TR" sz="1700" dirty="0"/>
          </a:p>
          <a:p>
            <a:r>
              <a:rPr lang="en-US" sz="1700" dirty="0"/>
              <a:t>E-flite3000mAh 3S 11.1V 30C LiPo Battery for RC Aircraft. (2018). Retrieved from </a:t>
            </a:r>
            <a:r>
              <a:rPr lang="en-US" sz="1700" dirty="0">
                <a:hlinkClick r:id="rId3"/>
              </a:rPr>
              <a:t>https://www.bhphotovideo.com/c/product/1127413-REG/e_flite_eflb30003s30_3000mah_3s_11_1v_30c.html</a:t>
            </a:r>
            <a:endParaRPr lang="tr-TR" sz="1700" dirty="0"/>
          </a:p>
          <a:p>
            <a:r>
              <a:rPr lang="en-US" sz="1700" dirty="0"/>
              <a:t>remote control antenna drone technology wireless. (2018). Retrieved from </a:t>
            </a:r>
            <a:r>
              <a:rPr lang="en-US" sz="1700" dirty="0">
                <a:hlinkClick r:id="rId4"/>
              </a:rPr>
              <a:t>https://www.shutterstock.com/image-vector/remote-control-antenna-drone-technology-wireless-759977725</a:t>
            </a:r>
            <a:endParaRPr lang="tr-TR" sz="1700" dirty="0"/>
          </a:p>
          <a:p>
            <a:r>
              <a:rPr lang="en-US" sz="1700" dirty="0"/>
              <a:t>Projects – Capstone Design. (2018). Retrieved from </a:t>
            </a:r>
            <a:r>
              <a:rPr lang="en-US" sz="1700" dirty="0">
                <a:hlinkClick r:id="rId5"/>
              </a:rPr>
              <a:t>http://capstone.eee.metu.edu.tr/projects/</a:t>
            </a:r>
            <a:endParaRPr lang="tr-TR" sz="1700" dirty="0"/>
          </a:p>
          <a:p>
            <a:r>
              <a:rPr lang="en-US" sz="1700" dirty="0"/>
              <a:t>Phone | Blue Ridge. (2018). Retrieved from http://www.brctv.com/phone</a:t>
            </a:r>
          </a:p>
          <a:p>
            <a:r>
              <a:rPr lang="en-US" sz="1700" dirty="0"/>
              <a:t>AKK KC03 FPV Camera with 600MW Transmitter (n.d.). Retrieved from </a:t>
            </a:r>
            <a:r>
              <a:rPr lang="en-US" sz="1700" dirty="0">
                <a:hlinkClick r:id="rId6"/>
              </a:rPr>
              <a:t>https://www.akktek.com/akk-kc03.html</a:t>
            </a:r>
            <a:endParaRPr lang="tr-TR" sz="1700" dirty="0"/>
          </a:p>
          <a:p>
            <a:r>
              <a:rPr lang="tr-TR" sz="1700" dirty="0" err="1"/>
              <a:t>Li</a:t>
            </a:r>
            <a:r>
              <a:rPr lang="tr-TR" sz="1700" dirty="0"/>
              <a:t>-Po </a:t>
            </a:r>
            <a:r>
              <a:rPr lang="tr-TR" sz="1700" dirty="0" err="1"/>
              <a:t>Battery</a:t>
            </a:r>
            <a:r>
              <a:rPr lang="tr-TR" sz="1700" dirty="0"/>
              <a:t> (</a:t>
            </a:r>
            <a:r>
              <a:rPr lang="tr-TR" sz="1700" dirty="0" err="1"/>
              <a:t>n.d</a:t>
            </a:r>
            <a:r>
              <a:rPr lang="tr-TR" sz="1700" dirty="0"/>
              <a:t>) </a:t>
            </a:r>
            <a:r>
              <a:rPr lang="tr-TR" sz="1700" dirty="0" err="1"/>
              <a:t>Retrieved</a:t>
            </a:r>
            <a:r>
              <a:rPr lang="tr-TR" sz="1700" dirty="0"/>
              <a:t> </a:t>
            </a:r>
            <a:r>
              <a:rPr lang="tr-TR" sz="1700" dirty="0" err="1"/>
              <a:t>from</a:t>
            </a:r>
            <a:r>
              <a:rPr lang="tr-TR" sz="1700" dirty="0"/>
              <a:t> </a:t>
            </a:r>
            <a:r>
              <a:rPr lang="tr-TR" sz="1700" dirty="0">
                <a:hlinkClick r:id="rId7"/>
              </a:rPr>
              <a:t>www.motionrc.com/products/admiral-3300mah</a:t>
            </a:r>
            <a:r>
              <a:rPr lang="tr-TR" sz="1700" dirty="0"/>
              <a:t> </a:t>
            </a:r>
          </a:p>
          <a:p>
            <a:r>
              <a:rPr lang="tr-TR" sz="1800" dirty="0" err="1"/>
              <a:t>Li-Ion</a:t>
            </a:r>
            <a:r>
              <a:rPr lang="tr-TR" sz="1800" dirty="0"/>
              <a:t> Powerbank (</a:t>
            </a:r>
            <a:r>
              <a:rPr lang="tr-TR" sz="1800" dirty="0" err="1"/>
              <a:t>n.d</a:t>
            </a:r>
            <a:r>
              <a:rPr lang="tr-TR" sz="1800" dirty="0"/>
              <a:t>) </a:t>
            </a:r>
            <a:r>
              <a:rPr lang="en-US" sz="1800" dirty="0"/>
              <a:t>Retrieved from</a:t>
            </a:r>
            <a:r>
              <a:rPr lang="tr-TR" sz="1800" dirty="0"/>
              <a:t> </a:t>
            </a:r>
            <a:r>
              <a:rPr lang="en-US" sz="1800" dirty="0">
                <a:hlinkClick r:id="rId8"/>
              </a:rPr>
              <a:t>www.snapdeal.com/product/asus-blue-zen-power-bank</a:t>
            </a:r>
            <a:r>
              <a:rPr lang="tr-TR" sz="1800"/>
              <a:t> </a:t>
            </a:r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9030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questions slide">
            <a:extLst>
              <a:ext uri="{FF2B5EF4-FFF2-40B4-BE49-F238E27FC236}">
                <a16:creationId xmlns:a16="http://schemas.microsoft.com/office/drawing/2014/main" id="{1149A0FB-0449-4CDD-80D8-6CED5A0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832452"/>
            <a:ext cx="7524750" cy="50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3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814803" y="484236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756747" y="177985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774975" y="272955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1534803" y="184181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1534802" y="278786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1534803" y="492510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814803" y="384581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1534803" y="397463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8059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8391656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at </a:t>
            </a:r>
            <a:r>
              <a:rPr lang="tr-TR" sz="2500" dirty="0" err="1"/>
              <a:t>least</a:t>
            </a:r>
            <a:r>
              <a:rPr lang="tr-TR" sz="2500" dirty="0"/>
              <a:t> </a:t>
            </a:r>
            <a:r>
              <a:rPr lang="tr-TR" sz="2500" dirty="0" err="1"/>
              <a:t>two</a:t>
            </a:r>
            <a:r>
              <a:rPr lang="tr-TR" sz="2500" dirty="0"/>
              <a:t>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2023</Words>
  <Application>Microsoft Office PowerPoint</Application>
  <PresentationFormat>Geniş ekran</PresentationFormat>
  <Paragraphs>614</Paragraphs>
  <Slides>76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76</vt:i4>
      </vt:variant>
    </vt:vector>
  </HeadingPairs>
  <TitlesOfParts>
    <vt:vector size="85" baseType="lpstr">
      <vt:lpstr>맑은 고딕</vt:lpstr>
      <vt:lpstr>Arial</vt:lpstr>
      <vt:lpstr>Calibri</vt:lpstr>
      <vt:lpstr>Calibri Light</vt:lpstr>
      <vt:lpstr>EverSlide Office</vt:lpstr>
      <vt:lpstr>Gill Sans</vt:lpstr>
      <vt:lpstr>linea-basic-10</vt:lpstr>
      <vt:lpstr>Times New Roman</vt:lpstr>
      <vt:lpstr>Office Theme</vt:lpstr>
      <vt:lpstr>CONCEPTUAL DESIGN PRESENTATION Devices Trying to Score in Each Others’ Goals 27.12.2018</vt:lpstr>
      <vt:lpstr>CEO FATMA NUR ARABACI</vt:lpstr>
      <vt:lpstr>Presentation Outline</vt:lpstr>
      <vt:lpstr>COMPANY PROFILE Shareholders</vt:lpstr>
      <vt:lpstr>PowerPoint Sunusu</vt:lpstr>
      <vt:lpstr>PROBLEM STATEMENT</vt:lpstr>
      <vt:lpstr>PowerPoint Sunusu</vt:lpstr>
      <vt:lpstr>PROBLEM STATEMENT Requirements &amp; Constraints</vt:lpstr>
      <vt:lpstr>OBJECTIVES Performance Related Objectives</vt:lpstr>
      <vt:lpstr>CMO BERKAY GÖKSU</vt:lpstr>
      <vt:lpstr>Overall Block Diagram Flow Chart Shooting Subsystem Motion Subsystem </vt:lpstr>
      <vt:lpstr>Block Diagram of Robot Side</vt:lpstr>
      <vt:lpstr>Block Diagram of Controller Side</vt:lpstr>
      <vt:lpstr>Flow Chart</vt:lpstr>
      <vt:lpstr>SUBSYSTEMS</vt:lpstr>
      <vt:lpstr> Shooting Subsystem</vt:lpstr>
      <vt:lpstr>PowerPoint Sunusu</vt:lpstr>
      <vt:lpstr> Motion Subsystem</vt:lpstr>
      <vt:lpstr> Differential Drive</vt:lpstr>
      <vt:lpstr>CTO FURKAN BAHADIR ELİK</vt:lpstr>
      <vt:lpstr>Communication Subsystem  Command Transmission</vt:lpstr>
      <vt:lpstr>Communication Subsystem  Command Transmission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CFO AYCAN BEYENİR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COO İREM COŞKUN</vt:lpstr>
      <vt:lpstr>PowerPoint Sunusu</vt:lpstr>
      <vt:lpstr>Cost Analysis</vt:lpstr>
      <vt:lpstr>Time Plan</vt:lpstr>
      <vt:lpstr>Future Plans</vt:lpstr>
      <vt:lpstr>Deliverables</vt:lpstr>
      <vt:lpstr>Deliverables</vt:lpstr>
      <vt:lpstr>Deliverables</vt:lpstr>
      <vt:lpstr>Deliverables</vt:lpstr>
      <vt:lpstr>PowerPoint Sunusu</vt:lpstr>
      <vt:lpstr>PowerPoint Sunusu</vt:lpstr>
      <vt:lpstr>PowerPoint Sunusu</vt:lpstr>
      <vt:lpstr>Conclusion</vt:lpstr>
      <vt:lpstr>Conclusion</vt:lpstr>
      <vt:lpstr>Conclusion</vt:lpstr>
      <vt:lpstr>Conclusion</vt:lpstr>
      <vt:lpstr>Conclusion</vt:lpstr>
      <vt:lpstr>Conclusion</vt:lpstr>
      <vt:lpstr>Conclusion</vt:lpstr>
      <vt:lpstr>References</vt:lpstr>
      <vt:lpstr>PowerPoint Sunusu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Aycan Beyenir</cp:lastModifiedBy>
  <cp:revision>77</cp:revision>
  <dcterms:created xsi:type="dcterms:W3CDTF">2018-12-25T08:01:41Z</dcterms:created>
  <dcterms:modified xsi:type="dcterms:W3CDTF">2018-12-27T10:49:42Z</dcterms:modified>
</cp:coreProperties>
</file>